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44" r:id="rId1"/>
  </p:sldMasterIdLst>
  <p:notesMasterIdLst>
    <p:notesMasterId r:id="rId14"/>
  </p:notesMasterIdLst>
  <p:handoutMasterIdLst>
    <p:handoutMasterId r:id="rId15"/>
  </p:handoutMasterIdLst>
  <p:sldIdLst>
    <p:sldId id="468" r:id="rId2"/>
    <p:sldId id="469" r:id="rId3"/>
    <p:sldId id="489" r:id="rId4"/>
    <p:sldId id="490" r:id="rId5"/>
    <p:sldId id="491" r:id="rId6"/>
    <p:sldId id="492" r:id="rId7"/>
    <p:sldId id="493" r:id="rId8"/>
    <p:sldId id="494" r:id="rId9"/>
    <p:sldId id="495" r:id="rId10"/>
    <p:sldId id="496" r:id="rId11"/>
    <p:sldId id="497" r:id="rId12"/>
    <p:sldId id="498" r:id="rId13"/>
  </p:sldIdLst>
  <p:sldSz cx="9144000" cy="6858000" type="screen4x3"/>
  <p:notesSz cx="9144000" cy="6858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F0CD9E"/>
    <a:srgbClr val="6600CC"/>
    <a:srgbClr val="333399"/>
    <a:srgbClr val="3333CC"/>
    <a:srgbClr val="D60093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17" autoAdjust="0"/>
    <p:restoredTop sz="94631" autoAdjust="0"/>
  </p:normalViewPr>
  <p:slideViewPr>
    <p:cSldViewPr>
      <p:cViewPr varScale="1">
        <p:scale>
          <a:sx n="65" d="100"/>
          <a:sy n="65" d="100"/>
        </p:scale>
        <p:origin x="144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54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54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E6C4867-324C-49E6-B4D2-D450E87655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924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839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39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839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839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F014226-07D4-41E9-85FB-F0C52FEE80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4111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827DB-C938-4A30-B6ED-1143A91812C8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33FDD-D416-4D36-BDB4-95DC79059F05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7C057-4E0C-4665-9BCE-A3EFD17A42DA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913C1-5FF9-4C78-A192-FD7606D1BCE0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98A9A-981A-4C23-889B-98BCB2DA7E38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EE1B2-A5DB-4013-BEBE-D73F17713A48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EE4C0-4F09-489F-B87C-40B24A4BF444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4600A-1CB3-448A-9E8C-B3BEC1D8C02C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1B55-4D83-49FE-8E3A-9C3666002D23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6D83A-094A-4DB4-9F4A-B3D02D5C23FA}" type="slidenum">
              <a:rPr lang="en-GB" altLang="en-US" smtClean="0"/>
              <a:pPr/>
              <a:t>‹#›</a:t>
            </a:fld>
            <a:endParaRPr lang="en-GB" alt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69391C-EC34-43C5-AE7E-528614A435A7}" type="slidenum">
              <a:rPr lang="en-GB" altLang="en-US" smtClean="0"/>
              <a:pPr/>
              <a:t>‹#›</a:t>
            </a:fld>
            <a:endParaRPr lang="en-GB" alt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45" r:id="rId1"/>
    <p:sldLayoutId id="2147484246" r:id="rId2"/>
    <p:sldLayoutId id="2147484247" r:id="rId3"/>
    <p:sldLayoutId id="2147484248" r:id="rId4"/>
    <p:sldLayoutId id="2147484249" r:id="rId5"/>
    <p:sldLayoutId id="2147484250" r:id="rId6"/>
    <p:sldLayoutId id="2147484251" r:id="rId7"/>
    <p:sldLayoutId id="2147484252" r:id="rId8"/>
    <p:sldLayoutId id="2147484253" r:id="rId9"/>
    <p:sldLayoutId id="2147484254" r:id="rId10"/>
    <p:sldLayoutId id="2147484255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Scoreboard</a:t>
            </a:r>
            <a:endParaRPr lang="en-US" altLang="en-US" sz="2400" b="1" u="sng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pPr>
              <a:defRPr/>
            </a:pPr>
            <a:r>
              <a:rPr lang="en-US" sz="2800" b="1" dirty="0"/>
              <a:t>It is accomplished by dividing the ID stage into two parts </a:t>
            </a:r>
          </a:p>
          <a:p>
            <a:pPr lvl="1">
              <a:defRPr/>
            </a:pPr>
            <a:r>
              <a:rPr lang="en-US" sz="2600" b="1" dirty="0" smtClean="0"/>
              <a:t>	Issue </a:t>
            </a:r>
            <a:r>
              <a:rPr lang="en-US" sz="2600" b="1" dirty="0"/>
              <a:t>the instruction in-order</a:t>
            </a:r>
          </a:p>
          <a:p>
            <a:pPr lvl="1">
              <a:defRPr/>
            </a:pPr>
            <a:r>
              <a:rPr lang="en-US" sz="2600" b="1" dirty="0" smtClean="0"/>
              <a:t>	Read </a:t>
            </a:r>
            <a:r>
              <a:rPr lang="en-US" sz="2600" b="1" dirty="0"/>
              <a:t>operand </a:t>
            </a:r>
            <a:r>
              <a:rPr lang="en-US" sz="2600" b="1" dirty="0" smtClean="0"/>
              <a:t>out-of-order</a:t>
            </a:r>
          </a:p>
          <a:p>
            <a:pPr>
              <a:defRPr/>
            </a:pPr>
            <a:r>
              <a:rPr lang="en-US" sz="2800" b="1" dirty="0"/>
              <a:t>Structural and data dependencies are checked at ID stage</a:t>
            </a:r>
          </a:p>
          <a:p>
            <a:pPr>
              <a:defRPr/>
            </a:pPr>
            <a:r>
              <a:rPr lang="en-US" sz="2800" b="1" dirty="0" smtClean="0"/>
              <a:t>No forwarding</a:t>
            </a:r>
          </a:p>
          <a:p>
            <a:pPr>
              <a:defRPr/>
            </a:pPr>
            <a:r>
              <a:rPr lang="en-US" sz="2800" b="1" dirty="0" smtClean="0"/>
              <a:t>Prevent WAW hazard</a:t>
            </a:r>
          </a:p>
          <a:p>
            <a:pPr>
              <a:defRPr/>
            </a:pPr>
            <a:r>
              <a:rPr lang="en-US" sz="2800" b="1" dirty="0" smtClean="0"/>
              <a:t>Wait for WAR hazard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817475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en-US" altLang="en-US" sz="3200" b="1" u="sng" dirty="0" err="1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m,n</a:t>
            </a: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en-US" sz="3200" b="1" u="sng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Predictor  Branch </a:t>
            </a: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prediction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pPr marL="0" indent="0">
              <a:buNone/>
            </a:pPr>
            <a:r>
              <a:rPr lang="en-US" sz="2800" b="1" dirty="0"/>
              <a:t>• In general, (</a:t>
            </a:r>
            <a:r>
              <a:rPr lang="en-US" sz="2800" b="1" dirty="0" err="1"/>
              <a:t>m,n</a:t>
            </a:r>
            <a:r>
              <a:rPr lang="en-US" sz="2800" b="1" dirty="0"/>
              <a:t>) predictor means record last m branches to select between 2</a:t>
            </a:r>
            <a:r>
              <a:rPr lang="en-US" sz="2800" b="1" baseline="30000" dirty="0"/>
              <a:t>m</a:t>
            </a:r>
            <a:r>
              <a:rPr lang="en-US" sz="2800" b="1" dirty="0"/>
              <a:t> history </a:t>
            </a:r>
            <a:r>
              <a:rPr lang="en-US" sz="2800" b="1" dirty="0" err="1"/>
              <a:t>talbes</a:t>
            </a:r>
            <a:r>
              <a:rPr lang="en-US" sz="2800" b="1" dirty="0"/>
              <a:t> each with n-bit </a:t>
            </a:r>
            <a:r>
              <a:rPr lang="en-US" sz="2800" b="1" dirty="0" smtClean="0"/>
              <a:t>counters</a:t>
            </a:r>
          </a:p>
          <a:p>
            <a:pPr marL="0" indent="0">
              <a:buNone/>
            </a:pPr>
            <a:endParaRPr lang="en-US" altLang="en-US" sz="2800" b="1" dirty="0">
              <a:solidFill>
                <a:srgbClr val="FFFF66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2800" b="1" dirty="0">
                <a:solidFill>
                  <a:srgbClr val="FFFF66"/>
                </a:solidFill>
              </a:rPr>
              <a:t>Old 2-bit BHT is then a (0,2) </a:t>
            </a:r>
            <a:r>
              <a:rPr lang="en-US" altLang="en-US" sz="2800" b="1" dirty="0" smtClean="0">
                <a:solidFill>
                  <a:srgbClr val="FFFF66"/>
                </a:solidFill>
              </a:rPr>
              <a:t>predictor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2800" b="1" dirty="0">
                <a:solidFill>
                  <a:srgbClr val="FFFF66"/>
                </a:solidFill>
              </a:rPr>
              <a:t>(2,2) predictor</a:t>
            </a:r>
          </a:p>
        </p:txBody>
      </p:sp>
    </p:spTree>
    <p:extLst>
      <p:ext uri="{BB962C8B-B14F-4D97-AF65-F5344CB8AC3E}">
        <p14:creationId xmlns:p14="http://schemas.microsoft.com/office/powerpoint/2010/main" val="420469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Branch </a:t>
            </a: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Target Buffer (BTB</a:t>
            </a:r>
            <a:r>
              <a:rPr lang="en-US" altLang="en-US" sz="3200" b="1" u="sng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altLang="en-US" sz="3200" b="1" u="sng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pPr algn="just">
              <a:spcAft>
                <a:spcPts val="3000"/>
              </a:spcAft>
              <a:buFontTx/>
              <a:buBlip>
                <a:blip r:embed="rId2"/>
              </a:buBlip>
            </a:pPr>
            <a:r>
              <a:rPr lang="en-US" altLang="en-US" sz="2800" b="1" dirty="0"/>
              <a:t>This is accomplished by introducing a </a:t>
            </a:r>
            <a:r>
              <a:rPr lang="en-US" altLang="en-US" sz="2800" b="1" dirty="0">
                <a:solidFill>
                  <a:srgbClr val="FFFF00"/>
                </a:solidFill>
              </a:rPr>
              <a:t>Cache that </a:t>
            </a:r>
            <a:r>
              <a:rPr lang="en-US" altLang="en-US" sz="2800" b="1" dirty="0"/>
              <a:t>contains the address of the next instruction </a:t>
            </a:r>
            <a:r>
              <a:rPr lang="en-US" altLang="en-US" sz="2800" b="1" dirty="0">
                <a:solidFill>
                  <a:srgbClr val="FFFF00"/>
                </a:solidFill>
              </a:rPr>
              <a:t>if branch is taken as well as not-taken</a:t>
            </a:r>
          </a:p>
          <a:p>
            <a:pPr algn="just">
              <a:spcAft>
                <a:spcPts val="3000"/>
              </a:spcAft>
              <a:buFontTx/>
              <a:buBlip>
                <a:blip r:embed="rId2"/>
              </a:buBlip>
            </a:pPr>
            <a:r>
              <a:rPr lang="en-US" altLang="en-US" sz="2800" b="1" dirty="0"/>
              <a:t>This cache is known as the </a:t>
            </a:r>
            <a:r>
              <a:rPr lang="en-US" altLang="en-US" sz="2800" b="1" dirty="0">
                <a:solidFill>
                  <a:srgbClr val="FFFF00"/>
                </a:solidFill>
              </a:rPr>
              <a:t>Branch-Target Cache </a:t>
            </a:r>
            <a:r>
              <a:rPr lang="en-US" altLang="en-US" sz="2800" b="1" dirty="0"/>
              <a:t>or</a:t>
            </a:r>
            <a:r>
              <a:rPr lang="en-US" altLang="en-US" sz="2800" b="1" dirty="0">
                <a:solidFill>
                  <a:srgbClr val="FFFF00"/>
                </a:solidFill>
              </a:rPr>
              <a:t> Branch-Target Buffer (BTB)</a:t>
            </a:r>
          </a:p>
        </p:txBody>
      </p:sp>
    </p:spTree>
    <p:extLst>
      <p:ext uri="{BB962C8B-B14F-4D97-AF65-F5344CB8AC3E}">
        <p14:creationId xmlns:p14="http://schemas.microsoft.com/office/powerpoint/2010/main" val="745690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715069"/>
            <a:ext cx="8031953" cy="5162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5100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Scheduling </a:t>
            </a: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Approach: </a:t>
            </a:r>
            <a:b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altLang="en-US" sz="2400" b="1" u="sng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pPr marL="0" indent="0">
              <a:buNone/>
              <a:defRPr/>
            </a:pPr>
            <a:endParaRPr lang="en-US" sz="2800" b="1" dirty="0" smtClean="0"/>
          </a:p>
          <a:p>
            <a:pPr marL="0" indent="0">
              <a:buNone/>
              <a:defRPr/>
            </a:pPr>
            <a:r>
              <a:rPr lang="en-US" sz="2800" b="1" dirty="0" smtClean="0">
                <a:solidFill>
                  <a:srgbClr val="C00000"/>
                </a:solidFill>
              </a:rPr>
              <a:t>Scoreboard</a:t>
            </a:r>
          </a:p>
          <a:p>
            <a:pPr marL="0" indent="0">
              <a:buNone/>
              <a:defRPr/>
            </a:pPr>
            <a:r>
              <a:rPr lang="en-US" sz="2800" b="1" dirty="0"/>
              <a:t>CDC 6600 (1963</a:t>
            </a:r>
            <a:r>
              <a:rPr lang="en-US" sz="2800" b="1" dirty="0" smtClean="0"/>
              <a:t>)</a:t>
            </a:r>
          </a:p>
          <a:p>
            <a:pPr marL="0" indent="0">
              <a:buNone/>
              <a:defRPr/>
            </a:pPr>
            <a:endParaRPr lang="en-US" sz="2800" b="1" dirty="0"/>
          </a:p>
          <a:p>
            <a:pPr marL="0" indent="0">
              <a:buNone/>
              <a:defRPr/>
            </a:pPr>
            <a:r>
              <a:rPr lang="en-US" sz="2800" b="1" dirty="0" err="1">
                <a:solidFill>
                  <a:srgbClr val="C00000"/>
                </a:solidFill>
              </a:rPr>
              <a:t>Tomasulo's</a:t>
            </a:r>
            <a:r>
              <a:rPr lang="en-US" sz="2800" b="1" dirty="0">
                <a:solidFill>
                  <a:srgbClr val="C00000"/>
                </a:solidFill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</a:rPr>
              <a:t>Algorithm</a:t>
            </a:r>
          </a:p>
          <a:p>
            <a:pPr marL="0" indent="0">
              <a:buNone/>
              <a:defRPr/>
            </a:pPr>
            <a:r>
              <a:rPr lang="en-US" sz="2800" b="1" dirty="0"/>
              <a:t>IBM 360/91 (1966)</a:t>
            </a:r>
          </a:p>
          <a:p>
            <a:pPr marL="0" indent="0">
              <a:buNone/>
              <a:defRPr/>
            </a:pPr>
            <a:endParaRPr lang="en-US" sz="2800" b="1" dirty="0"/>
          </a:p>
          <a:p>
            <a:pPr marL="0" indent="0">
              <a:buNone/>
              <a:defRPr/>
            </a:pP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744804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 Hazards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 lnSpcReduction="10000"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sz="2800" b="1" dirty="0"/>
              <a:t>Control hazard occurs when one </a:t>
            </a:r>
            <a:r>
              <a:rPr lang="en-US" sz="2800" b="1" dirty="0" smtClean="0"/>
              <a:t>attempt to </a:t>
            </a:r>
            <a:r>
              <a:rPr lang="en-US" sz="2800" b="1" dirty="0"/>
              <a:t>take action before condition is </a:t>
            </a:r>
            <a:r>
              <a:rPr lang="en-US" sz="2800" b="1" dirty="0" smtClean="0"/>
              <a:t>evaluated</a:t>
            </a:r>
          </a:p>
          <a:p>
            <a:pPr>
              <a:buFont typeface="Wingdings" pitchFamily="2" charset="2"/>
              <a:buNone/>
              <a:defRPr/>
            </a:pPr>
            <a:endParaRPr lang="en-US" sz="2800" b="1" dirty="0"/>
          </a:p>
          <a:p>
            <a:pPr marL="911225" indent="-627063" defTabSz="1150938">
              <a:defRPr/>
            </a:pPr>
            <a:r>
              <a:rPr lang="en-US" sz="2800" b="1" dirty="0"/>
              <a:t>Stall</a:t>
            </a:r>
          </a:p>
          <a:p>
            <a:pPr marL="911225" indent="-627063">
              <a:defRPr/>
            </a:pPr>
            <a:r>
              <a:rPr lang="en-US" sz="2800" b="1" dirty="0"/>
              <a:t>Redo Fetch after branch</a:t>
            </a:r>
          </a:p>
          <a:p>
            <a:pPr marL="911225" indent="-627063">
              <a:defRPr/>
            </a:pPr>
            <a:r>
              <a:rPr lang="en-US" sz="2800" b="1" dirty="0"/>
              <a:t>Delayed branching</a:t>
            </a:r>
          </a:p>
          <a:p>
            <a:pPr marL="911225" indent="-627063">
              <a:defRPr/>
            </a:pPr>
            <a:r>
              <a:rPr lang="en-US" sz="2800" b="1" dirty="0"/>
              <a:t>Branch prediction</a:t>
            </a:r>
          </a:p>
          <a:p>
            <a:pPr marL="911225" indent="-627063">
              <a:defRPr/>
            </a:pPr>
            <a:r>
              <a:rPr lang="en-US" sz="2800" b="1" dirty="0"/>
              <a:t>Multiple Streams</a:t>
            </a:r>
          </a:p>
          <a:p>
            <a:pPr>
              <a:buFont typeface="Wingdings" pitchFamily="2" charset="2"/>
              <a:buNone/>
              <a:defRPr/>
            </a:pP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76463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Delayed branching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pPr marL="0" indent="0">
              <a:buNone/>
              <a:defRPr/>
            </a:pPr>
            <a:r>
              <a:rPr lang="en-US" sz="2800" b="1" dirty="0"/>
              <a:t>Redefine branch behavior to take place after the next instruction by introducing other instruction (may be No-OP) which is always executed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31610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Branch prediction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sz="2800" b="1" dirty="0"/>
              <a:t>The two possible predictions are: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2800" b="1" dirty="0"/>
              <a:t>	-	Predict Branch not-taken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2800" b="1" dirty="0"/>
              <a:t>	-	Predict branch taken</a:t>
            </a:r>
          </a:p>
        </p:txBody>
      </p:sp>
    </p:spTree>
    <p:extLst>
      <p:ext uri="{BB962C8B-B14F-4D97-AF65-F5344CB8AC3E}">
        <p14:creationId xmlns:p14="http://schemas.microsoft.com/office/powerpoint/2010/main" val="2063794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Dynamic Branch </a:t>
            </a: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prediction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altLang="en-US" sz="2800" b="1" dirty="0">
                <a:solidFill>
                  <a:srgbClr val="FFFF66"/>
                </a:solidFill>
              </a:rPr>
              <a:t>1-bit Dynamic Branch </a:t>
            </a:r>
            <a:r>
              <a:rPr lang="en-US" altLang="en-US" sz="2800" b="1" dirty="0" smtClean="0">
                <a:solidFill>
                  <a:srgbClr val="FFFF66"/>
                </a:solidFill>
              </a:rPr>
              <a:t>Prediction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2800" b="1" dirty="0">
                <a:solidFill>
                  <a:srgbClr val="FFFF66"/>
                </a:solidFill>
              </a:rPr>
              <a:t>2-bit Dynamic Branch Prediction</a:t>
            </a:r>
            <a:endParaRPr lang="en-US" altLang="en-US" sz="2800" b="1" dirty="0">
              <a:solidFill>
                <a:srgbClr val="FFFF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651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Dynamic Branch </a:t>
            </a: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prediction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altLang="en-US" sz="2800" b="1" dirty="0">
                <a:solidFill>
                  <a:srgbClr val="FFFF66"/>
                </a:solidFill>
              </a:rPr>
              <a:t>1-bit Dynamic Branch </a:t>
            </a:r>
            <a:r>
              <a:rPr lang="en-US" altLang="en-US" sz="2800" b="1" dirty="0" smtClean="0">
                <a:solidFill>
                  <a:srgbClr val="FFFF66"/>
                </a:solidFill>
              </a:rPr>
              <a:t>Prediction</a:t>
            </a:r>
          </a:p>
          <a:p>
            <a:pPr>
              <a:buFont typeface="Wingdings" pitchFamily="2" charset="2"/>
              <a:buNone/>
              <a:defRPr/>
            </a:pPr>
            <a:r>
              <a:rPr lang="en-US" altLang="en-US" sz="2800" b="1" dirty="0">
                <a:solidFill>
                  <a:srgbClr val="FFFF66"/>
                </a:solidFill>
              </a:rPr>
              <a:t/>
            </a:r>
            <a:br>
              <a:rPr lang="en-US" altLang="en-US" sz="2800" b="1" dirty="0">
                <a:solidFill>
                  <a:srgbClr val="FFFF66"/>
                </a:solidFill>
              </a:rPr>
            </a:br>
            <a:r>
              <a:rPr lang="en-US" altLang="en-US" sz="2800" b="1" dirty="0"/>
              <a:t>If the prediction is wrong, then invert </a:t>
            </a:r>
            <a:r>
              <a:rPr lang="en-US" altLang="en-US" sz="2800" b="1" dirty="0" smtClean="0"/>
              <a:t>prediction-bit</a:t>
            </a:r>
          </a:p>
          <a:p>
            <a:pPr>
              <a:buFont typeface="Wingdings" pitchFamily="2" charset="2"/>
              <a:buNone/>
              <a:defRPr/>
            </a:pPr>
            <a:endParaRPr lang="en-US" altLang="en-US" sz="2800" b="1" dirty="0"/>
          </a:p>
          <a:p>
            <a:pPr>
              <a:buNone/>
              <a:defRPr/>
            </a:pPr>
            <a:r>
              <a:rPr lang="en-US" sz="2800" b="1" dirty="0"/>
              <a:t>In a loop, 1-bit BHT will cause two 	</a:t>
            </a:r>
            <a:r>
              <a:rPr lang="en-US" sz="2800" b="1" dirty="0" err="1"/>
              <a:t>mispredictions</a:t>
            </a:r>
            <a:r>
              <a:rPr lang="en-US" sz="2800" b="1" dirty="0"/>
              <a:t> in a row</a:t>
            </a:r>
          </a:p>
          <a:p>
            <a:pPr>
              <a:buFont typeface="Wingdings" pitchFamily="2" charset="2"/>
              <a:buNone/>
              <a:defRPr/>
            </a:pPr>
            <a:endParaRPr lang="en-US" altLang="en-US" sz="2800" b="1" dirty="0"/>
          </a:p>
          <a:p>
            <a:pPr>
              <a:buFont typeface="Wingdings" pitchFamily="2" charset="2"/>
              <a:buNone/>
              <a:defRPr/>
            </a:pPr>
            <a:endParaRPr lang="en-US" altLang="en-US" sz="2800" b="1" dirty="0">
              <a:solidFill>
                <a:srgbClr val="FFFF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447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Dynamic Branch </a:t>
            </a: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prediction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pPr marL="0" indent="0">
              <a:buNone/>
            </a:pPr>
            <a:r>
              <a:rPr lang="en-US" altLang="en-US" sz="2800" b="1" dirty="0" smtClean="0">
                <a:solidFill>
                  <a:srgbClr val="FFFF66"/>
                </a:solidFill>
              </a:rPr>
              <a:t>2-bit </a:t>
            </a:r>
            <a:r>
              <a:rPr lang="en-US" altLang="en-US" sz="2800" b="1" dirty="0">
                <a:solidFill>
                  <a:srgbClr val="FFFF66"/>
                </a:solidFill>
              </a:rPr>
              <a:t>Dynamic Branch </a:t>
            </a:r>
            <a:r>
              <a:rPr lang="en-US" altLang="en-US" sz="2800" b="1" dirty="0" smtClean="0">
                <a:solidFill>
                  <a:srgbClr val="FFFF66"/>
                </a:solidFill>
              </a:rPr>
              <a:t>Prediction</a:t>
            </a:r>
          </a:p>
          <a:p>
            <a:pPr marL="0" indent="0">
              <a:buNone/>
            </a:pPr>
            <a:r>
              <a:rPr lang="en-US" altLang="en-US" sz="2800" b="1" dirty="0">
                <a:solidFill>
                  <a:srgbClr val="FFFF66"/>
                </a:solidFill>
              </a:rPr>
              <a:t/>
            </a:r>
            <a:br>
              <a:rPr lang="en-US" altLang="en-US" sz="2800" b="1" dirty="0">
                <a:solidFill>
                  <a:srgbClr val="FFFF66"/>
                </a:solidFill>
              </a:rPr>
            </a:br>
            <a:r>
              <a:rPr lang="en-US" altLang="en-US" sz="2800" b="1" dirty="0"/>
              <a:t>2 bits are used to encode 4-states in the system (counter) Say</a:t>
            </a:r>
            <a:r>
              <a:rPr lang="en-US" altLang="en-US" sz="2800" b="1" dirty="0" smtClean="0"/>
              <a:t>:</a:t>
            </a:r>
          </a:p>
          <a:p>
            <a:pPr marL="0" indent="0">
              <a:buNone/>
            </a:pPr>
            <a:endParaRPr lang="en-US" altLang="en-US" sz="2800" b="1" dirty="0"/>
          </a:p>
          <a:p>
            <a:pPr>
              <a:buFont typeface="Wingdings" pitchFamily="2" charset="2"/>
              <a:buNone/>
            </a:pPr>
            <a:r>
              <a:rPr lang="en-US" altLang="en-US" sz="2800" b="1" dirty="0"/>
              <a:t>	States 00 and 01 for Predict Not-Taken</a:t>
            </a:r>
          </a:p>
          <a:p>
            <a:pPr>
              <a:buFont typeface="Wingdings" pitchFamily="2" charset="2"/>
              <a:buNone/>
            </a:pPr>
            <a:r>
              <a:rPr lang="en-US" altLang="en-US" sz="2800" b="1" dirty="0"/>
              <a:t>	States 10 and 11 for Predict </a:t>
            </a:r>
            <a:r>
              <a:rPr lang="en-US" altLang="en-US" sz="2800" b="1" dirty="0" smtClean="0"/>
              <a:t>Taken</a:t>
            </a:r>
            <a:endParaRPr lang="en-US" altLang="en-US" sz="2800" b="1" dirty="0"/>
          </a:p>
          <a:p>
            <a:pPr>
              <a:buFont typeface="Wingdings" pitchFamily="2" charset="2"/>
              <a:buNone/>
              <a:defRPr/>
            </a:pPr>
            <a:endParaRPr lang="en-US" altLang="en-US" sz="2800" b="1" dirty="0"/>
          </a:p>
          <a:p>
            <a:pPr>
              <a:buFont typeface="Wingdings" pitchFamily="2" charset="2"/>
              <a:buNone/>
              <a:defRPr/>
            </a:pPr>
            <a:endParaRPr lang="en-US" altLang="en-US" sz="2800" b="1" dirty="0">
              <a:solidFill>
                <a:srgbClr val="FFFF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263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2-bit Dynamic Branch Prediction</a:t>
            </a:r>
          </a:p>
        </p:txBody>
      </p:sp>
      <p:pic>
        <p:nvPicPr>
          <p:cNvPr id="2" name="Picture 2" descr="http://people.engr.ncsu.edu/efg/521/f02/common/lectures/notes/lec15_files/image0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40768"/>
            <a:ext cx="7272808" cy="4474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469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Summer</Template>
  <TotalTime>4850</TotalTime>
  <Words>203</Words>
  <Application>Microsoft Office PowerPoint</Application>
  <PresentationFormat>On-screen Show (4:3)</PresentationFormat>
  <Paragraphs>52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Courier New</vt:lpstr>
      <vt:lpstr>Trebuchet MS</vt:lpstr>
      <vt:lpstr>Verdana</vt:lpstr>
      <vt:lpstr>Wingdings</vt:lpstr>
      <vt:lpstr>Wingdings 2</vt:lpstr>
      <vt:lpstr>Summer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IIUI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and Design of Algorithms</dc:title>
  <dc:creator>sofia kanwal</dc:creator>
  <cp:lastModifiedBy>soft tech</cp:lastModifiedBy>
  <cp:revision>991</cp:revision>
  <dcterms:created xsi:type="dcterms:W3CDTF">2007-02-13T06:15:20Z</dcterms:created>
  <dcterms:modified xsi:type="dcterms:W3CDTF">2019-05-13T09:18:52Z</dcterms:modified>
</cp:coreProperties>
</file>